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4ED0C-84CD-49C9-9C1B-29AAE9F90D57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7C34B-3150-42FC-B0EA-37F7F163F4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305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DBBEC-FF54-F1EF-3A26-4028B7E86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C0E471-8214-9CE8-915A-47832D0F9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EECFD2-1C71-2C4B-5BB0-BA70D498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7DE751-5905-0FB9-B3F9-C5FA71EC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370AE-A30A-1117-9C3A-2ABF6AB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95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36C0C-C981-2824-10EE-9579C6A97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17C1B2-D157-FB0C-8D7D-7EDCABD7C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6091EE-569F-F95E-0B17-34F2290A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0F3F03-3C04-4F21-6093-D9FDC8F96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6F16E3-9909-3EE7-CBDE-B5300642D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32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7182A9-8E16-89DE-2282-37F4581C80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556BF0-0CD4-668A-0CAB-5C01179E4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F06BB8-9731-BDB6-C95D-AAD9A9824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E4083A-2F72-2967-E830-648887D35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935648-120E-41FF-5CDB-6A99DCF5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644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5E4A5-B7E5-7B2D-513D-D5276C77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77884C-CAB5-0154-02D5-C2FF61918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13DFDE-37A6-6288-BFD3-74AA9D627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0BB429-7741-4032-F435-9EDB66B15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487660-FE08-5182-3CAE-9656F6265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830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69780B-49CA-7D18-4BC5-FAC54910B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99BA2B-DC88-32A7-1806-B955D2B5C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FFD339-B308-C8F1-2F77-9E13A825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1379DB-2A5A-3DF8-DC9C-E78DC343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D5B65B-C11D-7C1C-BACC-524A80B5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8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A6F24-C162-E4F9-5086-B68B9FE7B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6E7868-819D-592F-59CF-D64AAD502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E9742F-7ECF-F1AC-5B86-FEFA7358B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77AB5B-81A2-F0FF-BF3B-4F23BB45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1A7D15-35DE-B7DE-A290-206FD26E9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0C1E35-3FE8-5095-CFB3-783EB348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624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116BA-C0FB-EDAF-945C-37BB3786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29ADCD-A03A-C3BF-9E31-A217C8515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837FBB-0BC9-A9D2-E6B7-6DF9191F5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452B70-4B12-5F11-7663-89155E7C4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E59E91-938F-B0A2-511A-460562F3D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0D3C51-61A2-E9AE-22FC-001D3843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642A4E-E7A5-B380-4781-CDD8DC0A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2F8DABA-E00A-ECA6-8D7C-53F66EDC0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31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B1181-69A4-6491-B4C9-AC459651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1571C0-5944-02D9-429C-6BCAF9B33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D0E8BE-67F2-671B-478B-D5E6DE54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B0EA266-AEC8-FF53-AFDC-B67292E7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51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B0B673-E39B-D0C4-9700-27891EC4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B2E0D6B-32E6-9CFD-DD30-D50C06E3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A6C091-EA47-02E5-67C9-29CBDD24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91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28B50-9829-5112-FAF2-D80CAD52E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B56FB6-6028-8F29-9ED2-41643DA41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C95B1B-4228-15A5-7736-B0ECF6C8F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D04A26-7885-F463-5C5D-88E17B18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1C3937-835B-9995-FF06-69709DB6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1567F1-23CA-0DC6-0C48-4291A1E18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575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5893C-946D-9F6B-425C-B46A033C8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3F98C60-4F58-649A-1AC1-D41F2BE601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A6DBCC-D5F7-65C6-7325-E6DE2703B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4504EB-6A7C-A378-0C23-0301B281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22BF63-05E3-FD22-8F75-95F86B17B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3213C1-5202-A4BD-7155-1154BD46A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478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8DF619-A05E-D76C-9810-3B3D5187D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66D352-63DE-6161-3AE3-B2B01B97F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957654-073B-6E40-B606-2334C037E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E8611-B006-4386-B222-3EA27E732D4E}" type="datetimeFigureOut">
              <a:rPr lang="es-CO" smtClean="0"/>
              <a:t>18/09/2023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5BB7A5-0EDF-BB3F-6D01-91455895B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A185C4-7091-10EA-FEF8-26519B29B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098C-B9C6-47D6-8D48-11CC9E81A9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204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FCBBC-3624-160D-1E5D-C6CFAFFD3B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 Avances en la gestión de riesgos de corrupción de la FUGA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2442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8AE70-5CDE-8A27-A2B9-E4CD8723F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rgbClr val="7030A0"/>
                </a:solidFill>
              </a:rPr>
              <a:t>¿Sabes qué es la gestión de riesgos de corrupción?</a:t>
            </a:r>
            <a:endParaRPr lang="es-CO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CB5965-1439-7842-696A-EAFB93593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336" y="1825626"/>
            <a:ext cx="11058862" cy="1692126"/>
          </a:xfrm>
        </p:spPr>
        <p:txBody>
          <a:bodyPr/>
          <a:lstStyle/>
          <a:p>
            <a:pPr marL="0" indent="0" algn="just">
              <a:buNone/>
            </a:pPr>
            <a:r>
              <a:rPr lang="es-MX" b="0" i="0" dirty="0">
                <a:effectLst/>
                <a:latin typeface="Lato" panose="020B0604020202020204" pitchFamily="34" charset="0"/>
              </a:rPr>
              <a:t>Es el  conjunto de actividades coordinadas que permiten a la FUGA identificar, analizar, evaluar y mitigar la ocurrencia de riesgos de corrupción en los procesos de su gestión. El resultado de todas estas actividades se materializa en el Mapa de Riesgos de Corrupción.</a:t>
            </a:r>
            <a:endParaRPr lang="es-CO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48DE728-6C58-BE5F-F368-AEB4A42B044D}"/>
              </a:ext>
            </a:extLst>
          </p:cNvPr>
          <p:cNvSpPr txBox="1">
            <a:spLocks/>
          </p:cNvSpPr>
          <p:nvPr/>
        </p:nvSpPr>
        <p:spPr>
          <a:xfrm>
            <a:off x="473336" y="5429606"/>
            <a:ext cx="10693998" cy="106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MX" dirty="0">
                <a:latin typeface="Lato" panose="020B0604020202020204" pitchFamily="34" charset="0"/>
              </a:rPr>
              <a:t>En el 2022 la FUGA actualizó su Política de Administración de Riesgos y creó la Política Institucional Antisoborno de conformidad con la “Guía de Lineamientos Antisoborno para el D.C.” emitida por la Veeduría Distrital.</a:t>
            </a:r>
            <a:endParaRPr lang="es-CO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CF768A8-2B3B-89D5-319F-9BB285739DB9}"/>
              </a:ext>
            </a:extLst>
          </p:cNvPr>
          <p:cNvSpPr txBox="1">
            <a:spLocks/>
          </p:cNvSpPr>
          <p:nvPr/>
        </p:nvSpPr>
        <p:spPr>
          <a:xfrm>
            <a:off x="1205753" y="387391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400" b="1" dirty="0">
                <a:solidFill>
                  <a:srgbClr val="7030A0"/>
                </a:solidFill>
              </a:rPr>
              <a:t>Así avanza la gestión de los Riesgos de Corrupción en la FUGA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2542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8AE70-5CDE-8A27-A2B9-E4CD8723F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rgbClr val="7030A0"/>
                </a:solidFill>
              </a:rPr>
              <a:t>CAMBIOS EN LOS RIESGOS DE CORRUPCIÓN EN EL 2023</a:t>
            </a:r>
            <a:endParaRPr lang="es-CO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CB5965-1439-7842-696A-EAFB93593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93998" cy="22515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/>
              <a:t>Para este año la FUGA cuenta con 9 riesgos de corrupción, en el segundo semestre se realizó un ajuste al riesgo SARLAFT en la identificación de la afectación quedando de la siguiente manera:</a:t>
            </a:r>
          </a:p>
          <a:p>
            <a:pPr marL="0" indent="0" algn="just">
              <a:buNone/>
            </a:pPr>
            <a:r>
              <a:rPr lang="es-MX" dirty="0"/>
              <a:t> ‘‘Posibilidad de afectación reputacional por vinculación de proveedores que se encuentran relacionados con actividades de Lavado de activos y/o Financiación del Terrorismo debido a la no aplicación de los controles establecidos por la entidad’’</a:t>
            </a:r>
            <a:endParaRPr lang="es-CO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48DE728-6C58-BE5F-F368-AEB4A42B044D}"/>
              </a:ext>
            </a:extLst>
          </p:cNvPr>
          <p:cNvSpPr txBox="1">
            <a:spLocks/>
          </p:cNvSpPr>
          <p:nvPr/>
        </p:nvSpPr>
        <p:spPr>
          <a:xfrm>
            <a:off x="838200" y="4115266"/>
            <a:ext cx="10693998" cy="2251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6591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3AC9BA8-97A7-BF5F-6FB4-CE8D5484D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382960"/>
              </p:ext>
            </p:extLst>
          </p:nvPr>
        </p:nvGraphicFramePr>
        <p:xfrm>
          <a:off x="629090" y="1280589"/>
          <a:ext cx="4637012" cy="51717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5980">
                  <a:extLst>
                    <a:ext uri="{9D8B030D-6E8A-4147-A177-3AD203B41FA5}">
                      <a16:colId xmlns:a16="http://schemas.microsoft.com/office/drawing/2014/main" val="3211599097"/>
                    </a:ext>
                  </a:extLst>
                </a:gridCol>
                <a:gridCol w="3111032">
                  <a:extLst>
                    <a:ext uri="{9D8B030D-6E8A-4147-A177-3AD203B41FA5}">
                      <a16:colId xmlns:a16="http://schemas.microsoft.com/office/drawing/2014/main" val="1883669804"/>
                    </a:ext>
                  </a:extLst>
                </a:gridCol>
              </a:tblGrid>
              <a:tr h="87492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RIESGO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04647271"/>
                  </a:ext>
                </a:extLst>
              </a:tr>
              <a:tr h="8749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Planeación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Probable alteración de resultados de gestión,  para destinar los recursos  de manera indebida favoreciendo programas o terceros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60435528"/>
                  </a:ext>
                </a:extLst>
              </a:tr>
              <a:tr h="110070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Gestión de talento humano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400" u="none" strike="noStrike">
                          <a:effectLst/>
                        </a:rPr>
                        <a:t>Posibles alianzas para nombrar en cargos directivos sin el cumplimiento de requisitos y perfiles exigidos a familiares o amigos.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45724426"/>
                  </a:ext>
                </a:extLst>
              </a:tr>
              <a:tr h="121767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Evaluación independiente de la gestión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Posibilidad de recibir dádivas para omitir o manipular de la información resultado de auditorias con el fin de beneficiar a terceros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25421423"/>
                  </a:ext>
                </a:extLst>
              </a:tr>
              <a:tr h="11035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Control Interno Disciplinario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Posibilidad de trámite indebido de quejas, informes, denuncias y procesos disciplinarios en beneficio de un tercero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94685988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94A90D1D-1793-05BB-205C-26BFE4E60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062719"/>
              </p:ext>
            </p:extLst>
          </p:nvPr>
        </p:nvGraphicFramePr>
        <p:xfrm>
          <a:off x="6094206" y="295835"/>
          <a:ext cx="5463990" cy="6156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8128">
                  <a:extLst>
                    <a:ext uri="{9D8B030D-6E8A-4147-A177-3AD203B41FA5}">
                      <a16:colId xmlns:a16="http://schemas.microsoft.com/office/drawing/2014/main" val="1554684009"/>
                    </a:ext>
                  </a:extLst>
                </a:gridCol>
                <a:gridCol w="3665862">
                  <a:extLst>
                    <a:ext uri="{9D8B030D-6E8A-4147-A177-3AD203B41FA5}">
                      <a16:colId xmlns:a16="http://schemas.microsoft.com/office/drawing/2014/main" val="3232896668"/>
                    </a:ext>
                  </a:extLst>
                </a:gridCol>
              </a:tblGrid>
              <a:tr h="2901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RIESGO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4950195"/>
                  </a:ext>
                </a:extLst>
              </a:tr>
              <a:tr h="8224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Transformación cultural para la revitalización del centro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u="none" strike="noStrike" dirty="0">
                          <a:effectLst/>
                        </a:rPr>
                        <a:t>Recibir dádivas o beneficios a nombre propio o de terceros para realizar alquileres y/o prestamos sin el cumplimiento de los requisitos 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5915433"/>
                  </a:ext>
                </a:extLst>
              </a:tr>
              <a:tr h="82243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Transformación cultural para la revitalización del centro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400" u="none" strike="noStrike" dirty="0">
                          <a:effectLst/>
                        </a:rPr>
                        <a:t>Posibilidad de incluir participantes a los procesos de formación, omitiendo criterios de selección para beneficio de amigos y familiares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13474585"/>
                  </a:ext>
                </a:extLst>
              </a:tr>
              <a:tr h="1028040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u="none" strike="noStrike">
                          <a:effectLst/>
                        </a:rPr>
                        <a:t>Transformación cultural para la revitalización del centro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400" u="none" strike="noStrike" dirty="0">
                          <a:effectLst/>
                        </a:rPr>
                        <a:t>Recibir dádivas o beneficios a nombre propio o de terceros para realizar la asignación y/o prestamos de espacios expositivos sin el cumplimiento de los requisitos.  (Tramites-OPA)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3979444"/>
                  </a:ext>
                </a:extLst>
              </a:tr>
              <a:tr h="132999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Gestión Jurídica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>
                          <a:effectLst/>
                        </a:rPr>
                        <a:t>Posibilidad de afectación reputacional por vinculación de proveedores que se encuentran relacionados con actividades de Lavado de activos y/o Financiación del Terrorismo debido a la no aplicación de los controles establecidos por la entidad 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67557"/>
                  </a:ext>
                </a:extLst>
              </a:tr>
              <a:tr h="10280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Gestión Jurídica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Posibilidad de direccionamiento de criterios de evaluación que favorezcan a un particular sin observancia de los principios de igualdad y selección objetiva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3150590"/>
                  </a:ext>
                </a:extLst>
              </a:tr>
              <a:tr h="83537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Gestión Jurídica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Posibilidad de recibir o solicitar dadivas para omitir la verificación de requisitos o cumplimiento de entregables en los pagos a contratistas.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51208792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3FDB3EF4-CE8D-DF45-5BFE-69E45408E323}"/>
              </a:ext>
            </a:extLst>
          </p:cNvPr>
          <p:cNvSpPr txBox="1"/>
          <p:nvPr/>
        </p:nvSpPr>
        <p:spPr>
          <a:xfrm>
            <a:off x="267596" y="203501"/>
            <a:ext cx="555901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000" b="1" dirty="0">
                <a:solidFill>
                  <a:srgbClr val="80008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La FUGA tiene identificados 9 riesgos de corrupción, sobre los que hace monitoreo y control periódicamente</a:t>
            </a:r>
            <a:endParaRPr lang="es-CO" sz="2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32098AF-B334-B481-0D02-D59AD219CFF6}"/>
              </a:ext>
            </a:extLst>
          </p:cNvPr>
          <p:cNvSpPr txBox="1"/>
          <p:nvPr/>
        </p:nvSpPr>
        <p:spPr>
          <a:xfrm>
            <a:off x="0" y="6513755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800" b="1" dirty="0">
                <a:solidFill>
                  <a:srgbClr val="1A1A1A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Consulta aquí el </a:t>
            </a:r>
            <a:r>
              <a:rPr lang="es-CO" sz="1800" b="1" dirty="0">
                <a:solidFill>
                  <a:srgbClr val="00B0F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Mapa de Riesgos de Corrupción  202</a:t>
            </a:r>
            <a:r>
              <a:rPr lang="es-CO" b="1" dirty="0">
                <a:solidFill>
                  <a:srgbClr val="00B0F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3</a:t>
            </a:r>
            <a:endParaRPr lang="es-CO" sz="1800" b="1" dirty="0">
              <a:solidFill>
                <a:srgbClr val="00B0F0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75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505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Gadugi</vt:lpstr>
      <vt:lpstr>Lato</vt:lpstr>
      <vt:lpstr>Tema de Office</vt:lpstr>
      <vt:lpstr> Avances en la gestión de riesgos de corrupción de la FUGA</vt:lpstr>
      <vt:lpstr>¿Sabes qué es la gestión de riesgos de corrupción?</vt:lpstr>
      <vt:lpstr>CAMBIOS EN LOS RIESGOS DE CORRUPCIÓN EN EL 2023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Avances en la gestión de riesgos de corrupción de la FUGA</dc:title>
  <dc:creator>Usuario</dc:creator>
  <cp:lastModifiedBy>Usuario</cp:lastModifiedBy>
  <cp:revision>1</cp:revision>
  <dcterms:created xsi:type="dcterms:W3CDTF">2023-09-18T23:26:28Z</dcterms:created>
  <dcterms:modified xsi:type="dcterms:W3CDTF">2023-09-18T23:45:55Z</dcterms:modified>
</cp:coreProperties>
</file>