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4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6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xend" panose="020B0604020202020204" charset="0"/>
      <p:regular r:id="rId20"/>
      <p:bold r:id="rId21"/>
      <p:italic r:id="rId22"/>
      <p:boldItalic r:id="rId23"/>
    </p:embeddedFont>
    <p:embeddedFont>
      <p:font typeface="Lexend Deca" panose="020B0604020202020204" charset="0"/>
      <p:regular r:id="rId24"/>
      <p:bold r:id="rId25"/>
    </p:embeddedFont>
    <p:embeddedFont>
      <p:font typeface="Oswald" panose="00000500000000000000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971">
          <p15:clr>
            <a:srgbClr val="747775"/>
          </p15:clr>
        </p15:guide>
        <p15:guide id="2" pos="629">
          <p15:clr>
            <a:srgbClr val="747775"/>
          </p15:clr>
        </p15:guide>
        <p15:guide id="3" orient="horz" pos="227">
          <p15:clr>
            <a:srgbClr val="747775"/>
          </p15:clr>
        </p15:guide>
        <p15:guide id="4" orient="horz" pos="1193">
          <p15:clr>
            <a:srgbClr val="747775"/>
          </p15:clr>
        </p15:guide>
        <p15:guide id="5" orient="horz" pos="1701">
          <p15:clr>
            <a:srgbClr val="747775"/>
          </p15:clr>
        </p15:guide>
        <p15:guide id="6" pos="3798">
          <p15:clr>
            <a:srgbClr val="747775"/>
          </p15:clr>
        </p15:guide>
        <p15:guide id="7" orient="horz" pos="1984">
          <p15:clr>
            <a:srgbClr val="747775"/>
          </p15:clr>
        </p15:guide>
        <p15:guide id="8" orient="horz" pos="3402">
          <p15:clr>
            <a:srgbClr val="747775"/>
          </p15:clr>
        </p15:guide>
        <p15:guide id="9" orient="horz" pos="4093">
          <p15:clr>
            <a:srgbClr val="747775"/>
          </p15:clr>
        </p15:guide>
        <p15:guide id="10" pos="7449">
          <p15:clr>
            <a:srgbClr val="747775"/>
          </p15:clr>
        </p15:guide>
        <p15:guide id="11" orient="horz" pos="731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mF06EQFn/d6cv0R2bGXjPhHro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F678-4E19-4805-80F6-C6958A3D2C26}">
  <a:tblStyle styleId="{47F5F678-4E19-4805-80F6-C6958A3D2C2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449" autoAdjust="0"/>
  </p:normalViewPr>
  <p:slideViewPr>
    <p:cSldViewPr snapToGrid="0">
      <p:cViewPr varScale="1">
        <p:scale>
          <a:sx n="95" d="100"/>
          <a:sy n="95" d="100"/>
        </p:scale>
        <p:origin x="312" y="108"/>
      </p:cViewPr>
      <p:guideLst>
        <p:guide pos="6971"/>
        <p:guide pos="629"/>
        <p:guide orient="horz" pos="227"/>
        <p:guide orient="horz" pos="1193"/>
        <p:guide orient="horz" pos="1701"/>
        <p:guide pos="3798"/>
        <p:guide orient="horz" pos="1984"/>
        <p:guide orient="horz" pos="3402"/>
        <p:guide orient="horz" pos="4093"/>
        <p:guide pos="7449"/>
        <p:guide orient="horz" pos="7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c0665e5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2c0665e5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70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07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90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c0665e5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2c0665e5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31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c0665e5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2c0665e5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55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26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31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22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58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fundaciongilbertoalzate/" TargetMode="External"/><Relationship Id="rId7" Type="http://schemas.openxmlformats.org/officeDocument/2006/relationships/hyperlink" Target="https://www.youtube.com/user/FundAlzat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iktok.com/@fuga_bog" TargetMode="External"/><Relationship Id="rId5" Type="http://schemas.openxmlformats.org/officeDocument/2006/relationships/hyperlink" Target="https://twitter.com/FugaBogota" TargetMode="External"/><Relationship Id="rId4" Type="http://schemas.openxmlformats.org/officeDocument/2006/relationships/hyperlink" Target="https://www.facebook.com/FugaBo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2576838" y="4255775"/>
            <a:ext cx="69063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s-MX" sz="23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exend Deca"/>
                <a:ea typeface="Lexend Deca"/>
                <a:cs typeface="Lexend Deca"/>
                <a:sym typeface="Lexend Deca"/>
              </a:rPr>
              <a:t>Fecha: 30 de octubre 2025</a:t>
            </a:r>
            <a:endParaRPr sz="2300" b="0" i="0" u="none" strike="noStrike" cap="none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4969E87A-1EBB-D6D5-B426-97D389B9A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2c0665e5f_0_67"/>
          <p:cNvSpPr txBox="1"/>
          <p:nvPr/>
        </p:nvSpPr>
        <p:spPr>
          <a:xfrm>
            <a:off x="2731500" y="2020937"/>
            <a:ext cx="6729000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s-MX" sz="57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Canales de</a:t>
            </a:r>
            <a:r>
              <a:rPr kumimoji="0" lang="es-MX" sz="57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swald"/>
                <a:ea typeface="Arial"/>
                <a:cs typeface="Arial"/>
                <a:sym typeface="Oswald"/>
              </a:rPr>
              <a:t> la Fundación Gilberto Alzate Avendaño </a:t>
            </a:r>
            <a:endParaRPr sz="5700" b="1" i="0" u="none" strike="noStrike" cap="none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68952A9-92A6-4288-5753-B3BD9117D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05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1044725" y="-7083"/>
            <a:ext cx="9925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s-CO" sz="5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Canales</a:t>
            </a:r>
            <a:endParaRPr sz="5700" b="1" dirty="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2" y="1054917"/>
            <a:ext cx="11147274" cy="136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 Fundación Gilberto Alzate Avendaño cuenta con personas capacitadas y dispuestas a brindarle un servicio que cumpla con sus expectativas frente a los servicios y trámites en la entidad, para lo cual pone a disposición de la ciudadanía para el ejercicio y garantía de sus derechos los siguientes medios</a:t>
            </a:r>
            <a:endParaRPr lang="es-CO" sz="1700" b="0" i="0" u="none" strike="noStrike" cap="none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0" y="2295869"/>
            <a:ext cx="106854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 b="1" dirty="0">
                <a:solidFill>
                  <a:srgbClr val="FF0000"/>
                </a:solidFill>
                <a:latin typeface="Lexend Deca"/>
                <a:ea typeface="Lexend Deca"/>
                <a:cs typeface="Lexend Deca"/>
                <a:sym typeface="Lexend Deca"/>
              </a:rPr>
              <a:t>Atención presencial: </a:t>
            </a:r>
          </a:p>
        </p:txBody>
      </p:sp>
      <p:sp>
        <p:nvSpPr>
          <p:cNvPr id="2" name="Google Shape;91;p3">
            <a:extLst>
              <a:ext uri="{FF2B5EF4-FFF2-40B4-BE49-F238E27FC236}">
                <a16:creationId xmlns:a16="http://schemas.microsoft.com/office/drawing/2014/main" id="{23D5B344-3877-E4DE-5A31-CDF6D5B0945D}"/>
              </a:ext>
            </a:extLst>
          </p:cNvPr>
          <p:cNvSpPr txBox="1"/>
          <p:nvPr/>
        </p:nvSpPr>
        <p:spPr>
          <a:xfrm>
            <a:off x="-88375" y="2958428"/>
            <a:ext cx="121920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 la Oficina de Atención a la Ciudadanía y radicación ubicada en la Calle 10 # 2 - 54 Bogotá, D.C. Horario: 8:00 a.m. a 5:30 p.m.</a:t>
            </a:r>
          </a:p>
          <a:p>
            <a:pPr marL="12065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Contamos con dos buzones de sugerencias, ubicados en las siguientes sedes:</a:t>
            </a:r>
          </a:p>
          <a:p>
            <a:pPr marL="12065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Sede Casa Amarilla Calle 10 # 2 - 54 y sede Principal Calle 10 # 3 – 16 Bogotá, D.C.</a:t>
            </a:r>
          </a:p>
        </p:txBody>
      </p:sp>
      <p:sp>
        <p:nvSpPr>
          <p:cNvPr id="4" name="Google Shape;90;p3">
            <a:extLst>
              <a:ext uri="{FF2B5EF4-FFF2-40B4-BE49-F238E27FC236}">
                <a16:creationId xmlns:a16="http://schemas.microsoft.com/office/drawing/2014/main" id="{EBB6FF15-1320-A6FC-B2F1-F2B4A2412751}"/>
              </a:ext>
            </a:extLst>
          </p:cNvPr>
          <p:cNvSpPr txBox="1"/>
          <p:nvPr/>
        </p:nvSpPr>
        <p:spPr>
          <a:xfrm>
            <a:off x="0" y="4320309"/>
            <a:ext cx="106854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 b="1" dirty="0">
                <a:solidFill>
                  <a:srgbClr val="FF0000"/>
                </a:solidFill>
                <a:latin typeface="Lexend Deca"/>
                <a:ea typeface="Lexend Deca"/>
                <a:cs typeface="Lexend Deca"/>
                <a:sym typeface="Lexend Deca"/>
              </a:rPr>
              <a:t>Atención telefónica: </a:t>
            </a:r>
          </a:p>
        </p:txBody>
      </p:sp>
      <p:sp>
        <p:nvSpPr>
          <p:cNvPr id="3" name="Google Shape;91;p3">
            <a:extLst>
              <a:ext uri="{FF2B5EF4-FFF2-40B4-BE49-F238E27FC236}">
                <a16:creationId xmlns:a16="http://schemas.microsoft.com/office/drawing/2014/main" id="{5F40D0C3-F43A-11A9-C185-61B7E612173B}"/>
              </a:ext>
            </a:extLst>
          </p:cNvPr>
          <p:cNvSpPr txBox="1"/>
          <p:nvPr/>
        </p:nvSpPr>
        <p:spPr>
          <a:xfrm>
            <a:off x="0" y="5258109"/>
            <a:ext cx="12192000" cy="136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6355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Llamando al PBX 432 04 10 Extensión. 104 en Bogotá. Horario: 8:00 a.m. a 5:30 p.m.</a:t>
            </a:r>
          </a:p>
          <a:p>
            <a:pPr marL="46355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Línea Distrital 195: atención 24 horas.</a:t>
            </a:r>
          </a:p>
          <a:p>
            <a:pPr marL="46355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WhatsApp para atención y solicitar citas: 3227306238. Horario: 8:00 a.m. a 5:30 p.m.</a:t>
            </a:r>
            <a:endParaRPr lang="es-CO" sz="1700" b="0" i="0" u="none" strike="noStrike" cap="none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4FA5F9ED-0175-9B67-252D-46F44A5EC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865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1044725" y="-7083"/>
            <a:ext cx="9925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s-CO" sz="5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Canales</a:t>
            </a:r>
            <a:endParaRPr sz="5700" b="1" dirty="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0" y="868023"/>
            <a:ext cx="106854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 b="1" dirty="0">
                <a:solidFill>
                  <a:srgbClr val="FF0000"/>
                </a:solidFill>
                <a:latin typeface="Lexend Deca"/>
                <a:ea typeface="Lexend Deca"/>
                <a:cs typeface="Lexend Deca"/>
                <a:sym typeface="Lexend Deca"/>
              </a:rPr>
              <a:t>Atención virtual: </a:t>
            </a:r>
          </a:p>
        </p:txBody>
      </p:sp>
      <p:sp>
        <p:nvSpPr>
          <p:cNvPr id="2" name="Google Shape;91;p3">
            <a:extLst>
              <a:ext uri="{FF2B5EF4-FFF2-40B4-BE49-F238E27FC236}">
                <a16:creationId xmlns:a16="http://schemas.microsoft.com/office/drawing/2014/main" id="{23D5B344-3877-E4DE-5A31-CDF6D5B0945D}"/>
              </a:ext>
            </a:extLst>
          </p:cNvPr>
          <p:cNvSpPr txBox="1"/>
          <p:nvPr/>
        </p:nvSpPr>
        <p:spPr>
          <a:xfrm>
            <a:off x="0" y="1697457"/>
            <a:ext cx="1219200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640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Correo electrónico para PQRS: atencionalciudadano@fuga.gov.co</a:t>
            </a:r>
          </a:p>
          <a:p>
            <a:pPr marL="40640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Correo electrónico para solicitar citas: atencionalciudadano@fuga.gov.co</a:t>
            </a:r>
          </a:p>
          <a:p>
            <a:pPr marL="40640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Correo electrónico para notificaciones judiciales: notificacionesjudiciales@fuga.gov.co</a:t>
            </a:r>
          </a:p>
          <a:p>
            <a:pPr marL="40640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Accediendo al Formulario de contacto disponible en nuestra página web o directamente a través de la  página: Bogotá Te Escucha. </a:t>
            </a:r>
          </a:p>
        </p:txBody>
      </p:sp>
      <p:sp>
        <p:nvSpPr>
          <p:cNvPr id="4" name="Google Shape;90;p3">
            <a:extLst>
              <a:ext uri="{FF2B5EF4-FFF2-40B4-BE49-F238E27FC236}">
                <a16:creationId xmlns:a16="http://schemas.microsoft.com/office/drawing/2014/main" id="{EBB6FF15-1320-A6FC-B2F1-F2B4A2412751}"/>
              </a:ext>
            </a:extLst>
          </p:cNvPr>
          <p:cNvSpPr txBox="1"/>
          <p:nvPr/>
        </p:nvSpPr>
        <p:spPr>
          <a:xfrm>
            <a:off x="0" y="3721202"/>
            <a:ext cx="106854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 b="1" dirty="0">
                <a:solidFill>
                  <a:srgbClr val="FF0000"/>
                </a:solidFill>
                <a:latin typeface="Lexend Deca"/>
                <a:ea typeface="Lexend Deca"/>
                <a:cs typeface="Lexend Deca"/>
                <a:sym typeface="Lexend Deca"/>
              </a:rPr>
              <a:t>Redes sociales: </a:t>
            </a:r>
          </a:p>
        </p:txBody>
      </p:sp>
      <p:sp>
        <p:nvSpPr>
          <p:cNvPr id="3" name="Google Shape;91;p3">
            <a:extLst>
              <a:ext uri="{FF2B5EF4-FFF2-40B4-BE49-F238E27FC236}">
                <a16:creationId xmlns:a16="http://schemas.microsoft.com/office/drawing/2014/main" id="{5F40D0C3-F43A-11A9-C185-61B7E612173B}"/>
              </a:ext>
            </a:extLst>
          </p:cNvPr>
          <p:cNvSpPr txBox="1"/>
          <p:nvPr/>
        </p:nvSpPr>
        <p:spPr>
          <a:xfrm>
            <a:off x="0" y="4360156"/>
            <a:ext cx="12192000" cy="253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 algn="just">
              <a:lnSpc>
                <a:spcPct val="150000"/>
              </a:lnSpc>
              <a:buClr>
                <a:schemeClr val="dk1"/>
              </a:buClr>
              <a:buSzPts val="1700"/>
            </a:pPr>
            <a:r>
              <a:rPr lang="es-MX" sz="1700" dirty="0">
                <a:solidFill>
                  <a:schemeClr val="dk1"/>
                </a:solidFill>
                <a:latin typeface="Lexend"/>
                <a:sym typeface="Lexend Deca"/>
              </a:rPr>
              <a:t>Para abrir el vínculo, presiona Control + clic sobre el nombre de la red social:</a:t>
            </a:r>
          </a:p>
          <a:p>
            <a:pPr marL="406400" indent="-285750" algn="just">
              <a:lnSpc>
                <a:spcPct val="150000"/>
              </a:lnSpc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dk1"/>
                </a:solidFill>
                <a:latin typeface="Lexend"/>
              </a:rPr>
              <a:t>En </a:t>
            </a:r>
            <a:r>
              <a:rPr lang="es-CO" sz="1700" dirty="0">
                <a:solidFill>
                  <a:schemeClr val="dk1"/>
                </a:solidFill>
                <a:latin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r>
              <a:rPr lang="es-CO" sz="1700" dirty="0">
                <a:solidFill>
                  <a:schemeClr val="dk1"/>
                </a:solidFill>
                <a:latin typeface="Lexend"/>
              </a:rPr>
              <a:t>: </a:t>
            </a:r>
            <a:r>
              <a:rPr lang="es-CO" sz="1700" dirty="0" err="1">
                <a:solidFill>
                  <a:schemeClr val="dk1"/>
                </a:solidFill>
                <a:latin typeface="Lexend"/>
              </a:rPr>
              <a:t>fundaciongilbertoalzate</a:t>
            </a:r>
            <a:r>
              <a:rPr lang="es-CO" sz="1700" dirty="0">
                <a:solidFill>
                  <a:schemeClr val="dk1"/>
                </a:solidFill>
                <a:latin typeface="Lexend"/>
              </a:rPr>
              <a:t>.</a:t>
            </a:r>
          </a:p>
          <a:p>
            <a:pPr marL="406400" indent="-285750" algn="just">
              <a:lnSpc>
                <a:spcPct val="150000"/>
              </a:lnSpc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dk1"/>
                </a:solidFill>
                <a:latin typeface="Lexend"/>
              </a:rPr>
              <a:t>En </a:t>
            </a:r>
            <a:r>
              <a:rPr lang="es-CO" sz="1700" dirty="0">
                <a:solidFill>
                  <a:schemeClr val="dk1"/>
                </a:solidFill>
                <a:latin typeface="Lexe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es-CO" sz="1700" dirty="0">
                <a:solidFill>
                  <a:schemeClr val="dk1"/>
                </a:solidFill>
                <a:latin typeface="Lexend"/>
              </a:rPr>
              <a:t>: </a:t>
            </a:r>
            <a:r>
              <a:rPr lang="es-CO" sz="1700" dirty="0" err="1">
                <a:solidFill>
                  <a:schemeClr val="dk1"/>
                </a:solidFill>
                <a:latin typeface="Lexend"/>
              </a:rPr>
              <a:t>FugaBog</a:t>
            </a:r>
            <a:r>
              <a:rPr lang="es-CO" sz="1700" dirty="0">
                <a:solidFill>
                  <a:schemeClr val="dk1"/>
                </a:solidFill>
                <a:latin typeface="Lexend"/>
              </a:rPr>
              <a:t>.</a:t>
            </a:r>
          </a:p>
          <a:p>
            <a:pPr marL="406400" indent="-285750" algn="just">
              <a:lnSpc>
                <a:spcPct val="150000"/>
              </a:lnSpc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dk1"/>
                </a:solidFill>
                <a:latin typeface="Lexend"/>
              </a:rPr>
              <a:t>En </a:t>
            </a:r>
            <a:r>
              <a:rPr lang="es-CO" sz="1700" dirty="0">
                <a:solidFill>
                  <a:schemeClr val="dk1"/>
                </a:solidFill>
                <a:latin typeface="Lexe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</a:t>
            </a:r>
            <a:r>
              <a:rPr lang="es-CO" sz="1700" dirty="0">
                <a:solidFill>
                  <a:schemeClr val="dk1"/>
                </a:solidFill>
                <a:latin typeface="Lexend"/>
              </a:rPr>
              <a:t>: </a:t>
            </a:r>
            <a:r>
              <a:rPr lang="es-CO" sz="1700" dirty="0" err="1">
                <a:solidFill>
                  <a:schemeClr val="dk1"/>
                </a:solidFill>
                <a:latin typeface="Lexend"/>
              </a:rPr>
              <a:t>FugaBogota</a:t>
            </a:r>
            <a:r>
              <a:rPr lang="es-CO" sz="1700" dirty="0">
                <a:solidFill>
                  <a:schemeClr val="dk1"/>
                </a:solidFill>
                <a:latin typeface="Lexend"/>
              </a:rPr>
              <a:t>.</a:t>
            </a:r>
          </a:p>
          <a:p>
            <a:pPr marL="406400" indent="-285750" algn="just">
              <a:lnSpc>
                <a:spcPct val="150000"/>
              </a:lnSpc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dk1"/>
                </a:solidFill>
                <a:latin typeface="Lexend"/>
              </a:rPr>
              <a:t>En </a:t>
            </a:r>
            <a:r>
              <a:rPr lang="es-CO" sz="1700" dirty="0" err="1">
                <a:solidFill>
                  <a:schemeClr val="dk1"/>
                </a:solidFill>
                <a:latin typeface="Lexe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TikTok</a:t>
            </a:r>
            <a:r>
              <a:rPr lang="es-CO" sz="1700" dirty="0">
                <a:solidFill>
                  <a:schemeClr val="dk1"/>
                </a:solidFill>
                <a:latin typeface="Lexend"/>
              </a:rPr>
              <a:t>: @fuga_bog. (arroba fuga guion bajo bog).</a:t>
            </a:r>
          </a:p>
          <a:p>
            <a:pPr marL="406400" indent="-285750" algn="just">
              <a:lnSpc>
                <a:spcPct val="150000"/>
              </a:lnSpc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dk1"/>
                </a:solidFill>
                <a:latin typeface="Lexend"/>
              </a:rPr>
              <a:t>En </a:t>
            </a:r>
            <a:r>
              <a:rPr lang="es-CO" sz="1700" dirty="0">
                <a:solidFill>
                  <a:schemeClr val="dk1"/>
                </a:solidFill>
                <a:latin typeface="Lexe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es-CO" sz="1700" dirty="0">
                <a:solidFill>
                  <a:schemeClr val="dk1"/>
                </a:solidFill>
                <a:latin typeface="Lexend"/>
              </a:rPr>
              <a:t>: </a:t>
            </a:r>
            <a:r>
              <a:rPr lang="es-CO" sz="1700" dirty="0" err="1">
                <a:solidFill>
                  <a:schemeClr val="dk1"/>
                </a:solidFill>
                <a:latin typeface="Lexend"/>
              </a:rPr>
              <a:t>FundAlzate</a:t>
            </a:r>
            <a:r>
              <a:rPr lang="es-CO" sz="1700" dirty="0">
                <a:solidFill>
                  <a:schemeClr val="dk1"/>
                </a:solidFill>
                <a:latin typeface="Lexend"/>
              </a:rPr>
              <a:t>.</a:t>
            </a:r>
            <a:endParaRPr lang="es-MX" sz="1700" dirty="0">
              <a:solidFill>
                <a:schemeClr val="dk1"/>
              </a:solidFill>
              <a:latin typeface="Lexend"/>
              <a:sym typeface="Lexend Deca"/>
            </a:endParaRPr>
          </a:p>
        </p:txBody>
      </p: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0E768904-1F24-3138-22FC-4CC94526F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6153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2665500" y="3632875"/>
            <a:ext cx="6729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CO" sz="106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¡GRACIAS!</a:t>
            </a:r>
            <a:endParaRPr sz="106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98AB31E-D1E8-FEB7-9FF4-2F34E6959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2c0665e5f_0_67"/>
          <p:cNvSpPr txBox="1"/>
          <p:nvPr/>
        </p:nvSpPr>
        <p:spPr>
          <a:xfrm>
            <a:off x="2669756" y="1845550"/>
            <a:ext cx="6729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s-CO" sz="57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Carta del Trato Digno </a:t>
            </a:r>
            <a:endParaRPr sz="5700" b="1" i="0" u="none" strike="noStrike" cap="none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8" name="Google Shape;98;g1f2c0665e5f_0_67"/>
          <p:cNvSpPr txBox="1"/>
          <p:nvPr/>
        </p:nvSpPr>
        <p:spPr>
          <a:xfrm>
            <a:off x="2677118" y="3785050"/>
            <a:ext cx="67290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indent="0" algn="ctr">
              <a:buNone/>
            </a:pPr>
            <a:r>
              <a:rPr lang="es-CO" sz="3700" dirty="0">
                <a:solidFill>
                  <a:schemeClr val="bg1"/>
                </a:solidFill>
                <a:latin typeface="Oswald" panose="00000500000000000000" pitchFamily="2" charset="0"/>
                <a:ea typeface="Arial"/>
                <a:cs typeface="Arial"/>
                <a:sym typeface="Arial"/>
              </a:rPr>
              <a:t>Fundación Gilberto Alzate Avendaño (FUGA) </a:t>
            </a:r>
            <a:r>
              <a:rPr lang="es-CO" sz="3700" b="1" i="0" u="none" strike="noStrike" cap="none" dirty="0">
                <a:solidFill>
                  <a:srgbClr val="FFB71D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EC41659-5961-D609-EDE1-38A162C69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970925" y="1165829"/>
            <a:ext cx="9925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s-CO" sz="5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¿Quiénes somos?</a:t>
            </a:r>
            <a:endParaRPr sz="5700" b="1" dirty="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0" y="2624271"/>
            <a:ext cx="12192000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 Fundación Gilberto Alzate Avendaño es una entidad pública, descentralizada, adscrita a la Secretaria Distrital de Cultura, Recreación y Deporte del Distrito Capital, que lidera, articula y fomenta, de manera incluyente y participativa, la actividad artística, la gestión cultural, y las industrias culturales y creativas, potenciando la transformación cultural, social, económica y patrimonial del centro de Bogotá, para avanzar en la garantía de los derechos culturales de la ciudadanía y en la sostenibilidad de los agentes culturales y creativos.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A4C3705-8DAA-68A5-E7BD-9E29E37B1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1133100" y="1000126"/>
            <a:ext cx="9925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s-CO" sz="5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Nuestro compromiso:</a:t>
            </a:r>
            <a:endParaRPr sz="5700" b="1" dirty="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0" y="2487603"/>
            <a:ext cx="12192000" cy="437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0650" algn="just">
              <a:lnSpc>
                <a:spcPct val="200000"/>
              </a:lnSpc>
              <a:buClr>
                <a:schemeClr val="dk1"/>
              </a:buClr>
              <a:buSzPts val="1700"/>
              <a:defRPr sz="1700">
                <a:solidFill>
                  <a:schemeClr val="dk1"/>
                </a:solidFill>
                <a:latin typeface="Lexend"/>
                <a:ea typeface="Lexend"/>
                <a:cs typeface="Lexend"/>
              </a:defRPr>
            </a:lvl1pPr>
          </a:lstStyle>
          <a:p>
            <a:r>
              <a:rPr lang="es-MX" dirty="0">
                <a:sym typeface="Lexend Deca"/>
              </a:rPr>
              <a:t>Brindarles un trato digno, considerado y respetuoso facilitando los canales de comunicación para que puedan presentar peticiones, quejas, reclamos, sugerencias y denuncias sobre presuntos manejos irregulares de los recursos púbicos y sobre nuestro actuar como entidad. </a:t>
            </a:r>
          </a:p>
          <a:p>
            <a:endParaRPr lang="es-MX" dirty="0">
              <a:sym typeface="Lexend Deca"/>
            </a:endParaRPr>
          </a:p>
          <a:p>
            <a:r>
              <a:rPr lang="es-MX" dirty="0">
                <a:sym typeface="Lexend Deca"/>
              </a:rPr>
              <a:t>La Fundación Gilberto Alzate Avendaño expide la carta de trato digno al usuario, con el propósito de mejorar la interacción con la comunidad y garantizar los derechos constitucionales de los ciudadanos de conformidad con lo establecido en el numeral 5 del artículo 7 del código de procedimiento administrativo y de lo contencioso administrativo.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4BEFE64-531F-E60F-7CB1-9A868529C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601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2c0665e5f_0_67"/>
          <p:cNvSpPr txBox="1"/>
          <p:nvPr/>
        </p:nvSpPr>
        <p:spPr>
          <a:xfrm>
            <a:off x="2400546" y="1485082"/>
            <a:ext cx="7390908" cy="3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s-MX" sz="57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Derechos y deberes de las personas ante la Fundación Gilberto Alzate Avendaño </a:t>
            </a:r>
            <a:endParaRPr sz="5700" b="1" i="0" u="none" strike="noStrike" cap="none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790F431-D329-5FC8-3D67-CAC33A29E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308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942350" y="-7083"/>
            <a:ext cx="9746986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s-MX" sz="5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Derechos de las personas ante la Fundación Gilberto Alzate Avendaño. </a:t>
            </a:r>
            <a:endParaRPr sz="5700" b="1" dirty="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-1" y="2898850"/>
            <a:ext cx="12191999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MX" sz="2400" b="1" dirty="0">
                <a:solidFill>
                  <a:srgbClr val="FF0000"/>
                </a:solidFill>
                <a:latin typeface="Lexend Deca"/>
                <a:ea typeface="Lexend Deca"/>
                <a:cs typeface="Lexend Deca"/>
                <a:sym typeface="Lexend Deca"/>
              </a:rPr>
              <a:t>Para nosotros lo más importante es garantizar de manera efectiva el ejercicio de los siguientes derechos:</a:t>
            </a:r>
          </a:p>
        </p:txBody>
      </p:sp>
      <p:sp>
        <p:nvSpPr>
          <p:cNvPr id="91" name="Google Shape;91;p3"/>
          <p:cNvSpPr txBox="1"/>
          <p:nvPr/>
        </p:nvSpPr>
        <p:spPr>
          <a:xfrm>
            <a:off x="0" y="3926459"/>
            <a:ext cx="12192000" cy="293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 lvl="0" indent="0" algn="just">
              <a:lnSpc>
                <a:spcPct val="150000"/>
              </a:lnSpc>
              <a:buClr>
                <a:schemeClr val="dk1"/>
              </a:buClr>
              <a:buSzPts val="1700"/>
              <a:buFont typeface="Arial"/>
              <a:buNone/>
            </a:pPr>
            <a:r>
              <a:rPr lang="es-MX" sz="1700" dirty="0">
                <a:solidFill>
                  <a:schemeClr val="dk1"/>
                </a:solidFill>
                <a:latin typeface="Lexend"/>
              </a:rPr>
              <a:t>1. Ser tratado con el respeto y la consideración debida a la dignidad del ser humano.</a:t>
            </a:r>
          </a:p>
          <a:p>
            <a:pPr marL="120650" lvl="0" indent="0" algn="just">
              <a:lnSpc>
                <a:spcPct val="150000"/>
              </a:lnSpc>
              <a:buClr>
                <a:schemeClr val="dk1"/>
              </a:buClr>
              <a:buSzPts val="1700"/>
              <a:buFont typeface="Arial"/>
              <a:buNone/>
            </a:pPr>
            <a:r>
              <a:rPr lang="es-MX" sz="1700" dirty="0">
                <a:solidFill>
                  <a:schemeClr val="dk1"/>
                </a:solidFill>
                <a:latin typeface="Lexend"/>
              </a:rPr>
              <a:t>2. Presentar peticiones en cualquiera de sus modalidades, verbalmente, o por escrito, o por cualquier otro medio idóneo y sin necesidad de apoderado, así como a obtener información y orientación acerca de los requisitos que las disposiciones vigentes exijan para tal efecto.</a:t>
            </a:r>
          </a:p>
          <a:p>
            <a:pPr marL="120650" lvl="0" indent="0" algn="just">
              <a:lnSpc>
                <a:spcPct val="150000"/>
              </a:lnSpc>
              <a:buClr>
                <a:schemeClr val="dk1"/>
              </a:buClr>
              <a:buSzPts val="1700"/>
              <a:buFont typeface="Arial"/>
              <a:buNone/>
            </a:pPr>
            <a:r>
              <a:rPr lang="es-MX" sz="1700" dirty="0">
                <a:solidFill>
                  <a:schemeClr val="dk1"/>
                </a:solidFill>
                <a:latin typeface="Lexend"/>
              </a:rPr>
              <a:t>3. Obtener respuesta oportuna y eficaz a sus peticiones en los plazos establecidos para el efecto.</a:t>
            </a:r>
          </a:p>
          <a:p>
            <a:pPr marL="120650" lvl="0" indent="0" algn="just">
              <a:lnSpc>
                <a:spcPct val="150000"/>
              </a:lnSpc>
              <a:buClr>
                <a:schemeClr val="dk1"/>
              </a:buClr>
              <a:buSzPts val="1700"/>
              <a:buFont typeface="Arial"/>
              <a:buNone/>
            </a:pPr>
            <a:r>
              <a:rPr lang="es-MX" sz="1700" dirty="0">
                <a:solidFill>
                  <a:schemeClr val="dk1"/>
                </a:solidFill>
                <a:latin typeface="Lexend"/>
              </a:rPr>
              <a:t>4. Conocer, salvo expresa reserva legal, el estado de actuación o trámite y obtener copias, a su costa, de los respectivos documentos.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58AEC2B-9211-0D24-1CED-182378254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792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986525" y="2061"/>
            <a:ext cx="9730243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s-MX" sz="5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Derechos de las personas ante la FUGA (continuación).</a:t>
            </a:r>
            <a:endParaRPr sz="5700" b="1" dirty="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14288" y="1928346"/>
            <a:ext cx="11787187" cy="49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0650" indent="0" algn="just">
              <a:lnSpc>
                <a:spcPct val="150000"/>
              </a:lnSpc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  <a:latin typeface="Lexend"/>
              </a:defRPr>
            </a:lvl1pPr>
          </a:lstStyle>
          <a:p>
            <a:r>
              <a:rPr lang="es-MX" dirty="0"/>
              <a:t>5. Salvo reserva legal, obtener información que repose en los registros y archivos públicos de la Entidad, en los términos previstos por la Constitución y las leyes.</a:t>
            </a:r>
            <a:endParaRPr lang="es-CO" dirty="0"/>
          </a:p>
          <a:p>
            <a:r>
              <a:rPr lang="es-MX" dirty="0"/>
              <a:t>6. Recibir atención especial y preferente si se trata de personas en situación de discapacidad, niños, niñas, adolescentes, mujeres gestantes, o adultos mayores y en general de personas en estado de indefensión o de debilidad manifiesta, de conformidad con el artículo 13 de la Constitución Política.</a:t>
            </a:r>
          </a:p>
          <a:p>
            <a:r>
              <a:rPr lang="es-MX" dirty="0"/>
              <a:t>7. Exigir el cumplimiento de las responsabilidades de los funcionarios que presten sus servicios en la Fundación Gilberto Alzate Avendaño.</a:t>
            </a:r>
          </a:p>
          <a:p>
            <a:r>
              <a:rPr lang="es-MX" dirty="0"/>
              <a:t>8. Formular alegaciones y aportar documentos u otros elementos de prueba en cualquier actuación administrativa en la cual tenga  interés, a que dichos documentos sean valorados y tenidos en cuenta por las autoridades al momento de decidir y a que estas le informen al interviniente cuál ha sido el resultado de su participación en el procedimiento correspondiente.</a:t>
            </a:r>
          </a:p>
          <a:p>
            <a:r>
              <a:rPr lang="es-MX" dirty="0"/>
              <a:t>9. Cualquier otro que le reconozcan la Constitución y las leyes.</a:t>
            </a:r>
            <a:endParaRPr lang="es-CO" dirty="0"/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719F75B-18B0-F81A-067C-58B4A2DB9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144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1044725" y="20349"/>
            <a:ext cx="9925800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s-MX" sz="5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Deberes de las personas ante la Fundación Gilberto Alzate Avendaño</a:t>
            </a:r>
            <a:endParaRPr sz="5700" b="1" dirty="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6678" y="2931541"/>
            <a:ext cx="12241541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MX" sz="2400" b="1" dirty="0">
                <a:solidFill>
                  <a:srgbClr val="FF0000"/>
                </a:solidFill>
                <a:latin typeface="Lexend Deca"/>
                <a:ea typeface="Lexend Deca"/>
                <a:cs typeface="Lexend Deca"/>
                <a:sym typeface="Lexend Deca"/>
              </a:rPr>
              <a:t>Contribuye a una buena prestación de nuestros trámites y servicios, el que ustedes conozcan y practiquen sus deberes, tales como:</a:t>
            </a:r>
          </a:p>
        </p:txBody>
      </p:sp>
      <p:sp>
        <p:nvSpPr>
          <p:cNvPr id="91" name="Google Shape;91;p3"/>
          <p:cNvSpPr txBox="1"/>
          <p:nvPr/>
        </p:nvSpPr>
        <p:spPr>
          <a:xfrm>
            <a:off x="6678" y="3926459"/>
            <a:ext cx="12191999" cy="293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 lvl="1">
              <a:lnSpc>
                <a:spcPct val="150000"/>
              </a:lnSpc>
              <a:buClr>
                <a:schemeClr val="dk1"/>
              </a:buClr>
              <a:buSzPts val="1700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1. Acatar la Constitución y las leyes.</a:t>
            </a:r>
          </a:p>
          <a:p>
            <a:pPr marL="120650" lvl="1" algn="just">
              <a:lnSpc>
                <a:spcPct val="150000"/>
              </a:lnSpc>
              <a:buClr>
                <a:schemeClr val="dk1"/>
              </a:buClr>
              <a:buSzPts val="1700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2. Obrar conforme al principio de buena fe, absteniéndose de emplear maniobras dilatorias en las actuaciones, y de efectuar o aportar, a sabiendas, declaraciones o documentos falsos o hacer afirmaciones temerarias, entre otras conductas.</a:t>
            </a:r>
          </a:p>
          <a:p>
            <a:pPr marL="120650" lvl="1">
              <a:lnSpc>
                <a:spcPct val="150000"/>
              </a:lnSpc>
              <a:buClr>
                <a:schemeClr val="dk1"/>
              </a:buClr>
              <a:buSzPts val="1700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3. Ejercer con responsabilidad sus derechos, y en consecuencia abstenerse de reiterar solicitudes evidentemente improcedentes.</a:t>
            </a:r>
          </a:p>
          <a:p>
            <a:pPr marL="120650" lvl="1">
              <a:lnSpc>
                <a:spcPct val="150000"/>
              </a:lnSpc>
              <a:buClr>
                <a:schemeClr val="dk1"/>
              </a:buClr>
              <a:buSzPts val="1700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4. Observar un trato respetuoso con los servidores públicos.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4439A68-9779-A729-BD7A-845A50424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352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1133100" y="1844"/>
            <a:ext cx="9925800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kumimoji="0" lang="es-MX" sz="5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Deberes de las personas ante la     FUGA (continuación).</a:t>
            </a:r>
            <a:endParaRPr sz="5700" b="1" dirty="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0" y="2864495"/>
            <a:ext cx="12192000" cy="371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5. Cuidar, preservar y hacer uso adecuado de las instalaciones, escenarios, enseres y demás recursos físicos de la entidad dispuestos para la ciudadanía. </a:t>
            </a:r>
          </a:p>
          <a:p>
            <a:pPr marL="12065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6. Seguir las indicaciones y recomendaciones dadas por el personal de la entidad y/o logística durante los eventos y actividades culturales para el buen desarrollo de los mismos.  </a:t>
            </a:r>
          </a:p>
          <a:p>
            <a:pPr marL="12065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7. Informar al personal de seguridad del evento si se observa una situación de riesgo o peligro.</a:t>
            </a:r>
          </a:p>
          <a:p>
            <a:pPr marL="12065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s-MX" sz="1700" b="0" i="0" u="none" strike="noStrike" cap="none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exend"/>
              <a:buChar char="●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Parágrafo. El incumplimiento de estos deberes no podrá ser invocado por la administración como pretexto para desconocer el derecho reclamado por el particular. </a:t>
            </a:r>
          </a:p>
          <a:p>
            <a:pPr marL="457200" marR="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exend"/>
              <a:buChar char="●"/>
            </a:pPr>
            <a:r>
              <a:rPr lang="es-MX" sz="1700" b="0" i="0" u="none" strike="noStrike" cap="none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Empero podrá dar lugar a las sanciones penales, disciplinarias o de policía que sean del caso según la ley.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CD4C886-BB11-1E65-64C3-21AACE986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408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1118</Words>
  <Application>Microsoft Office PowerPoint</Application>
  <PresentationFormat>Panorámica</PresentationFormat>
  <Paragraphs>60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Lexend</vt:lpstr>
      <vt:lpstr>Oswald</vt:lpstr>
      <vt:lpstr>Lexend Deca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NLOZANO</dc:creator>
  <cp:lastModifiedBy>NLOZANO</cp:lastModifiedBy>
  <cp:revision>4</cp:revision>
  <dcterms:modified xsi:type="dcterms:W3CDTF">2026-05-06T15:02:19Z</dcterms:modified>
</cp:coreProperties>
</file>